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459" r:id="rId3"/>
    <p:sldId id="460" r:id="rId5"/>
    <p:sldId id="462" r:id="rId6"/>
    <p:sldId id="463" r:id="rId7"/>
    <p:sldId id="464" r:id="rId8"/>
    <p:sldId id="465" r:id="rId9"/>
    <p:sldId id="466" r:id="rId10"/>
    <p:sldId id="467" r:id="rId11"/>
    <p:sldId id="475" r:id="rId12"/>
    <p:sldId id="468" r:id="rId13"/>
    <p:sldId id="469" r:id="rId14"/>
    <p:sldId id="470" r:id="rId15"/>
    <p:sldId id="471" r:id="rId16"/>
    <p:sldId id="476" r:id="rId17"/>
    <p:sldId id="472" r:id="rId18"/>
    <p:sldId id="473" r:id="rId19"/>
    <p:sldId id="4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84" y="-108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0116;&#35838;&#26102;\lesson5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0116;&#35838;&#26102;\lesson5_&#35838;&#25991;&#24405;&#38899;_128k.mp3" TargetMode="Externa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5  Babysitting on a Spring Day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7110" y="500041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Unit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1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Spring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Is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Coming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!</a:t>
            </a:r>
            <a:endParaRPr lang="en-US" altLang="zh-CN" sz="4400" b="1" u="none" dirty="0">
              <a:solidFill>
                <a:srgbClr val="FF0000"/>
              </a:solidFill>
              <a:latin typeface="Times New Roman" panose="02020603050405020304" pitchFamily="18" charset="0"/>
              <a:ea typeface="方正黑体_GBK" charset="0"/>
              <a:cs typeface="方正黑体_GBK" charset="0"/>
            </a:endParaRPr>
          </a:p>
        </p:txBody>
      </p:sp>
      <p:pic>
        <p:nvPicPr>
          <p:cNvPr id="12292" name="图片 1" descr="C:\Users\Administrator\Desktop\图片1.png图片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12253" y="1531462"/>
            <a:ext cx="6119812" cy="34334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58290" y="1267142"/>
            <a:ext cx="5080000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3.Hold on,Debbie!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hold on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抓住,抓紧。若要表示“抓住某物”则用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hold on to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Hold on to the rope.抓紧绳子。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hold on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的其他含义:(1)打电话时别挂断;(2)短时间等候;(3)在困难中坚持下去。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20485" y="36487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91285" y="796608"/>
            <a:ext cx="5080000" cy="3810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4.Don’t fall off!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fall off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在句中意为“摔下来”,此处off是副词。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off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也可以作介词,后接名词,表示“从……掉落下来”。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Bill fell off the tree and broke his leg.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比尔从树上摔下来,摔断了腿。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fall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构成的其他短语: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fall asleep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入睡,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fall ill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生病,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fall over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摔倒,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fall behind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落后,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fall down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不能令人满意。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95390" y="416369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6490" y="614680"/>
            <a:ext cx="5650865" cy="34442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5.It’s time to stop swinging,Debbie.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stop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作动词,意为“停止”,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stop doing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意为“停止做某事”,表示停止正在做的事情,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doing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stop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的宾语。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stop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意为“停下来去做某事”。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We stopped talking when the teacher came in.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老师进来时,我们停止了说话。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stopped to do homework.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他停下来去做作业。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02095" y="36207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781175" y="1062990"/>
            <a:ext cx="4591685" cy="24079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6.I thought that it would be easy to babysit there.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thought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think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的过去式,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 thought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表示“我原以为……”,其后接的宾语从句要用过去范围内的时态。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5540" y="33553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02105" y="789940"/>
            <a:ext cx="4937125" cy="42367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  <a:sym typeface="+mn-ea"/>
              </a:rPr>
              <a:t>7.Then she was running again! So was I!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  <a:sym typeface="+mn-ea"/>
            </a:endParaRPr>
          </a:p>
          <a:p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So was I!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是个倒装句,其结构为“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So+助动词/情态动词/be动词+ 主语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”,意为“某人/某物也一样”,表示前一句中所描述的肯定情况同样适用于后面的句子。前后两个句子的主语虽然不同,但前后两句在时态上要保持一致。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zh-CN" altLang="en-US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I like English.So does Mike.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我喜欢英语。迈克也喜欢。</a:t>
            </a:r>
            <a:endParaRPr lang="zh-CN" altLang="en-US" dirty="0"/>
          </a:p>
        </p:txBody>
      </p:sp>
      <p:pic>
        <p:nvPicPr>
          <p:cNvPr id="4" name="图片 3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09360" y="43173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669415" y="864553"/>
            <a:ext cx="5080000" cy="41408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(1)如果表示前面所描述的否定情况也同样适用于后面的句子,则用“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Neither/Nor+助动词/情态动词/be 动词+主语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”结构。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didn’t go to school yesterday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/Nor did I.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他昨天没去上学。我也没去。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(2)如果前后两句的主语相同,则主语和谓语不倒装,即用“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So+主语+助动词/情态动词/be 动词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”结构,表示赞同前面的说法或者观点。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88125" y="458216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2035" y="492125"/>
            <a:ext cx="781177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抓紧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hand.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谢谢你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inviting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please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推我一下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我第一次做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teacher.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5.Stop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做游戏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now.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47664" y="1340768"/>
            <a:ext cx="17830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Hold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403648" y="1772816"/>
            <a:ext cx="23755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Thank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you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for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947160" y="2199005"/>
            <a:ext cx="24250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give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push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447925" y="2569845"/>
            <a:ext cx="341185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first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time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being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946275" y="3434715"/>
            <a:ext cx="25749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playing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games</a:t>
            </a:r>
            <a:endParaRPr lang="zh-CN" altLang="en-US" dirty="0"/>
          </a:p>
        </p:txBody>
      </p:sp>
      <p:pic>
        <p:nvPicPr>
          <p:cNvPr id="9" name="图片 8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25" y="417893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5555" y="666115"/>
            <a:ext cx="661289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conversations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59560" y="3314065"/>
            <a:ext cx="2066925" cy="2124075"/>
          </a:xfrm>
          <a:prstGeom prst="rect">
            <a:avLst/>
          </a:prstGeom>
        </p:spPr>
      </p:pic>
      <p:sp>
        <p:nvSpPr>
          <p:cNvPr id="4" name="动作按钮: 后退或前一项 3">
            <a:hlinkClick r:id="" action="ppaction://hlinkshowjump?jump=firstslide"/>
          </p:cNvPr>
          <p:cNvSpPr/>
          <p:nvPr/>
        </p:nvSpPr>
        <p:spPr>
          <a:xfrm>
            <a:off x="7025640" y="5346065"/>
            <a:ext cx="513715" cy="4318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da7ba70a5c543d85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187450" y="1170940"/>
            <a:ext cx="3131185" cy="2026285"/>
          </a:xfrm>
          <a:prstGeom prst="rect">
            <a:avLst/>
          </a:prstGeom>
        </p:spPr>
      </p:pic>
      <p:pic>
        <p:nvPicPr>
          <p:cNvPr id="3" name="图片 2" descr="t01e00894e7631c4e92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7465" y="980440"/>
            <a:ext cx="3158490" cy="2216785"/>
          </a:xfrm>
          <a:prstGeom prst="rect">
            <a:avLst/>
          </a:prstGeom>
        </p:spPr>
      </p:pic>
      <p:pic>
        <p:nvPicPr>
          <p:cNvPr id="4" name="图片 3" descr="t01e340f33679a37a99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7150" y="3727450"/>
            <a:ext cx="2991485" cy="2036445"/>
          </a:xfrm>
          <a:prstGeom prst="rect">
            <a:avLst/>
          </a:prstGeom>
        </p:spPr>
      </p:pic>
      <p:pic>
        <p:nvPicPr>
          <p:cNvPr id="5" name="图片 4" descr="t015f3459ced08311d5[1]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13960" y="3726815"/>
            <a:ext cx="3395345" cy="203708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17270" y="372110"/>
            <a:ext cx="708215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outdoor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activities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spring.</a:t>
            </a:r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/>
          <p:nvPr/>
        </p:nvSpPr>
        <p:spPr>
          <a:xfrm>
            <a:off x="4583748" y="1062990"/>
            <a:ext cx="40640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babysit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2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照顾婴儿；当临时保姆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8195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2915" y="1062673"/>
            <a:ext cx="4121150" cy="2308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 Box 2"/>
          <p:cNvSpPr txBox="1"/>
          <p:nvPr/>
        </p:nvSpPr>
        <p:spPr>
          <a:xfrm>
            <a:off x="462915" y="3466148"/>
            <a:ext cx="828675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现在分词：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babysi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tt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ing       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过去式：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babysat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Text Box 2"/>
          <p:cNvSpPr txBox="1"/>
          <p:nvPr/>
        </p:nvSpPr>
        <p:spPr>
          <a:xfrm>
            <a:off x="462915" y="4288790"/>
            <a:ext cx="8286750" cy="1308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Danny is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babysitting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 his cousin Debbie on the playground.</a:t>
            </a:r>
            <a:endParaRPr lang="zh-CN" altLang="en-US" sz="2800" b="1" i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2670" y="934085"/>
            <a:ext cx="6765925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conversation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pairs and then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sentences 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Thank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helping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Brian.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first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babysitting.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Hold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pic>
        <p:nvPicPr>
          <p:cNvPr id="4" name="图片 3" descr="图片ytfvb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60695" y="3678555"/>
            <a:ext cx="1985010" cy="20510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69340" y="767080"/>
            <a:ext cx="648779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babysit.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Debbie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higher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swing.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watch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clouds.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42005" y="1622425"/>
            <a:ext cx="8147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first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545080" y="2473960"/>
            <a:ext cx="12103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pushes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574290" y="3308985"/>
            <a:ext cx="7677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lie</a:t>
            </a:r>
            <a:endParaRPr lang="zh-CN" altLang="en-US" dirty="0"/>
          </a:p>
        </p:txBody>
      </p:sp>
      <p:pic>
        <p:nvPicPr>
          <p:cNvPr id="5" name="图片 4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35625" y="4185920"/>
            <a:ext cx="1921510" cy="1718945"/>
          </a:xfrm>
          <a:prstGeom prst="rect">
            <a:avLst/>
          </a:prstGeom>
        </p:spPr>
      </p:pic>
      <p:pic>
        <p:nvPicPr>
          <p:cNvPr id="7" name="lesson5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668344" y="1340768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174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065" y="556260"/>
            <a:ext cx="703072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whether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statements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false.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Debbie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climbs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high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monkey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bars.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Debbie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runs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swing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climbs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down.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catch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Debbie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swing.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7744" y="1916832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201035" y="271018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201035" y="354330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7" name="图片 6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1160" y="3900170"/>
            <a:ext cx="3752215" cy="20955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3645" y="762635"/>
            <a:ext cx="658431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second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babysitting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activities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Debbie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asleep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5615" y="2040890"/>
            <a:ext cx="30880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cousin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Debbie.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745615" y="2891155"/>
            <a:ext cx="19500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No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isn’t.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403985" y="3724910"/>
            <a:ext cx="6841490" cy="944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likes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climbing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monkey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bars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playing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swings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running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playing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catch</a:t>
            </a:r>
            <a:r>
              <a:rPr lang="en-US" altLang="zh-CN" sz="28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…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353185" y="5547995"/>
            <a:ext cx="38722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Because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tired.</a:t>
            </a:r>
            <a:endParaRPr lang="zh-CN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7915" y="1021715"/>
            <a:ext cx="6069965" cy="23729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1.Thank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for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helping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me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Brian.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Thank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doing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意为“因做某事而感谢你”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相当于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Thanks for doing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是介词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之后常接名词或动名词。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Thank you for your advice.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谢谢你的建议。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11645" y="30492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37310" y="889635"/>
            <a:ext cx="5913120" cy="23469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  <a:sym typeface="+mn-ea"/>
              </a:rPr>
              <a:t>2.This is my first time babysitting. 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pPr algn="l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“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This/That/It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+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形容词性物主代词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+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序数词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+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time+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doing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sth.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意为“这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那是某人第几次做某事”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是一个固定句型。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algn="l"/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This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my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second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time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being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abroad.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  <a:sym typeface="+mn-ea"/>
            </a:endParaRPr>
          </a:p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这是我第二次出国。</a:t>
            </a:r>
            <a:endParaRPr lang="zh-CN" altLang="en-US" sz="2400" dirty="0"/>
          </a:p>
        </p:txBody>
      </p:sp>
      <p:pic>
        <p:nvPicPr>
          <p:cNvPr id="3" name="图片 2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44005" y="30492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3013</Words>
  <Application>WPS 演示</Application>
  <PresentationFormat>全屏显示(4:3)</PresentationFormat>
  <Paragraphs>124</Paragraphs>
  <Slides>17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Aharoni</vt:lpstr>
      <vt:lpstr>Times New Roman</vt:lpstr>
      <vt:lpstr>NEU-F5-S92</vt:lpstr>
      <vt:lpstr>方正黑体_GBK</vt:lpstr>
      <vt:lpstr>方正书宋_GBK</vt:lpstr>
      <vt:lpstr>楷体</vt:lpstr>
      <vt:lpstr>NEU-BZ-S92</vt:lpstr>
      <vt:lpstr>方正楷体_GBK</vt:lpstr>
      <vt:lpstr>NEU-HZ-S92</vt:lpstr>
      <vt:lpstr>微软雅黑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82</cp:revision>
  <dcterms:created xsi:type="dcterms:W3CDTF">2015-11-21T07:20:00Z</dcterms:created>
  <dcterms:modified xsi:type="dcterms:W3CDTF">2019-01-02T01:59:37Z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